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3" r:id="rId9"/>
    <p:sldId id="262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FD25D-BF55-4DA0-B81B-14E51470F7B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E64E1-7155-4FB1-8071-4D73AF99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5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55CEC-7E07-4D12-88AD-F4CDEBF13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96BF35-7AF9-4226-BFB0-386EA9B61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CCBD4-3AA1-4A6D-87E7-CC8A409D4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D3CF-1148-4FC6-AB26-AA44F79854F0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F32DB-40F9-4ACF-8F7C-40C868A1E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F4BDD-9245-424B-94B8-51DE99DD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E760-F484-4A75-9F9B-B80054239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2E2C1-015E-4C76-8F7B-0DE47CDF9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83A82-EFA5-4E1F-8DAE-78808201C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3EFB7-9C17-4769-9B1A-6B7B736E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2726-1C65-4D4B-A44F-5A2995A72290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D00B4-D279-4DE5-BCC8-8648B3E24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3C970-7BC6-4593-B548-07885F416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E760-F484-4A75-9F9B-B80054239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3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440165-044F-444B-98B1-F6EEC212B6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F13845-6B18-4F80-B32C-FFF16A0B7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8B044-CD72-437D-84BC-F85114033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11A2-1ECD-46E8-B0B1-6049C8B82974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2277F-025F-4201-9072-0256DD25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E2201-2A46-43CC-86B1-6F7E1FB7B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E760-F484-4A75-9F9B-B80054239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4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CFF0D-8ECF-4DDA-8D6C-E994C2478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6365E-5728-4E3A-9210-5A1EBA6CF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243" y="1847850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0368A-5AD8-4D72-A3DB-4C51E2D65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3BB5-787C-47DC-9EC7-0F596E537D98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E8A13-BA76-40F7-A2D6-1D75C84D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85187-DC9B-49B6-AC54-363D4155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0442" y="5797118"/>
            <a:ext cx="1153357" cy="979627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197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ADA4F-1E01-4218-AD91-7B180242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2E9B8-EA28-4613-89CD-6517A1871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DF73C-C6A7-4C45-B75D-F03211917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1292-0AD7-4155-ADE0-34CC3AE9955A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1C7CA-CC4A-4457-BA8E-E82FFB4B2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9350C-5B4C-422A-B49A-49D622D18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E760-F484-4A75-9F9B-B80054239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9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BC37-4C43-4A73-A742-8CA65ADAE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A5793-D860-4BFC-A179-B7E70AF97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C83BA-D3F9-41C0-9B54-1636A11FF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DBE3F-0D8B-43F4-BDB8-3F1F1A7C6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4905-DCE9-4AEE-A6F6-93B876468ECE}" type="datetime1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D12C4-1668-4CCA-AFFA-29D513EE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6C755-937C-417D-B52E-87323E9B1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E760-F484-4A75-9F9B-B80054239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8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961DC-E3FF-4BDE-86DA-58586C9AF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0A346-9416-4D6F-AE8B-9A8139C14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D3BC67-E3F1-4A42-B057-C7215A6B5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6ABD60-54EE-482D-BEE6-078D6CC7F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D742EC-9692-413A-8960-E7F2AE777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BD0369-E67F-486A-996D-414DD85EB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C85B-0F06-4CB8-BACF-EBAE3CD82D02}" type="datetime1">
              <a:rPr lang="en-US" smtClean="0"/>
              <a:t>9/8/2020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EFFF1C-CCDA-4DD0-B96B-DA18AFCA8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C8626D-21F3-408E-B5C9-E5379B21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E760-F484-4A75-9F9B-B80054239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9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B208A-847B-4997-88E6-576208C5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846998-C837-49F2-A353-54BC6A8A5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035D-88CD-4B86-A7A7-8101AAD48AD9}" type="datetime1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B7AEC-4075-45A7-B807-F3F514A6B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292C2-90C5-4032-86A7-8A1C7A7F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E760-F484-4A75-9F9B-B80054239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6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E8AC7-94FC-4774-829F-147EA0F99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9C7E-523E-410C-BFDF-DEFE591B0FD1}" type="datetime1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2C6A59-7814-4BCE-B8F2-E819DBF1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FFEF6-754E-4D78-9807-4BBEC91E2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E760-F484-4A75-9F9B-B80054239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8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B5CC7-291E-40E8-A7F9-4D3369AD7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20B8B-720A-4E8E-9B19-6AA7054FF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60168-DF29-4174-8991-4E36C956E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1DEBB-670C-433E-BEF5-41D88767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5012-A6B5-4F17-AB07-C10A2E10708E}" type="datetime1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62AFC-3C19-4C94-B4BF-E1BED2E9A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081FA-4DA2-4131-8560-1145F72A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E760-F484-4A75-9F9B-B80054239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1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D8B49-CC44-40FA-8D86-D79DB162A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FC74FC-D744-481C-AE31-5128FFC80D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C808B-2121-464F-8FE4-2ED20C3DB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3D7B3-126A-4C74-B625-B55BCFCDD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4D17-A4EC-4AC0-BCA1-D14D163C9156}" type="datetime1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C89C5-F072-48F9-B98F-40ED2DDE9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76544-B0F0-413D-B3AE-9B33A5998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E760-F484-4A75-9F9B-B80054239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4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705467-C009-44B3-8BAB-2E8CF782C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E87DB-18AF-465F-A110-FB71F68AF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B29F7-2ADB-40CC-8687-F1261BCFDD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3FCC7-D7AC-4F23-82FB-6F0FB23B116A}" type="datetime1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66810-7005-4AAE-B3A0-A87FDEC7B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440DA-E1BD-4821-A9F6-8598B5021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CE760-F484-4A75-9F9B-B80054239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2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3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73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96704-0640-4D06-AA57-9BE062ECA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0443" y="1268042"/>
            <a:ext cx="9368134" cy="1821191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Final Report 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CCA Request For Proposal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5FFFC-6828-411E-8E2F-A401A1152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7737" y="3117894"/>
            <a:ext cx="9003022" cy="1755947"/>
          </a:xfrm>
        </p:spPr>
        <p:txBody>
          <a:bodyPr>
            <a:normAutofit/>
          </a:bodyPr>
          <a:lstStyle/>
          <a:p>
            <a:r>
              <a:rPr lang="en-US" sz="3600" dirty="0"/>
              <a:t>Civil Engineering</a:t>
            </a:r>
          </a:p>
          <a:p>
            <a:r>
              <a:rPr lang="en-US" sz="3600" dirty="0"/>
              <a:t>September 3, 2020 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D33827-C66B-45F7-A918-8DFC3031E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898" y="5340388"/>
            <a:ext cx="2239022" cy="151761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A4A419-7E24-47A2-AD5C-7A1B7FA8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E760-F484-4A75-9F9B-B80054239D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5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B5C687-CD1B-4178-AE8D-65DA5AA5D0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043" y="81255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C54227-6A68-4726-839A-E822DD775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Scope &amp; Deliverables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D874F-DD1A-4FC2-88E7-6DEE1ADE4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Cost to Produce the Following:</a:t>
            </a:r>
          </a:p>
          <a:p>
            <a:r>
              <a:rPr lang="en-US" dirty="0"/>
              <a:t> </a:t>
            </a:r>
            <a:r>
              <a:rPr lang="en-US" u="sng" dirty="0"/>
              <a:t>10 Year Capital Water Utility and Roads Plan: </a:t>
            </a:r>
            <a:r>
              <a:rPr lang="en-US" dirty="0"/>
              <a:t>The Plan shall be designed to achieve reliability in water distribution and roads by scheduling their replacement based on risk and consequence of failure over a 10-year period. </a:t>
            </a:r>
          </a:p>
          <a:p>
            <a:r>
              <a:rPr lang="en-US" u="sng" dirty="0"/>
              <a:t>Conduct a Site and Soils evaluation of (3) CCA tennis courts: </a:t>
            </a:r>
            <a:r>
              <a:rPr lang="en-US" dirty="0"/>
              <a:t>The Engineer is tasked with performing a soil and site investigation to determine if the existing site(s) are suitable for a court to successfully exist in that location.</a:t>
            </a:r>
          </a:p>
          <a:p>
            <a:r>
              <a:rPr lang="en-US" dirty="0"/>
              <a:t>Determine specific impact to CCA property due to Weyerhaeuser compliance to regulatory requirement.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3C029-6E92-40FE-B9DE-645BBB173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0858" y="5451112"/>
            <a:ext cx="1583185" cy="1106997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 sz="1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5840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616912-4351-4718-8DB5-2CA8F36C7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75EDBC-B6DD-4C37-930F-FFEFCB1C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806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RFP Process &amp; Bidder’s Instructions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7F28E-BFED-4BF4-BD76-E6C49919D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RFP was Drafted, Circulated, &amp; Finalized.</a:t>
            </a:r>
          </a:p>
          <a:p>
            <a:r>
              <a:rPr lang="en-US" dirty="0"/>
              <a:t>Regional Civil Engineering Bidder’s List Assembled.</a:t>
            </a:r>
          </a:p>
          <a:p>
            <a:r>
              <a:rPr lang="en-US" dirty="0"/>
              <a:t>Contacts Established with Engineering Firm’s Principals, Soliciting Interest.</a:t>
            </a:r>
          </a:p>
          <a:p>
            <a:r>
              <a:rPr lang="en-US" dirty="0"/>
              <a:t>RFPs Distributed July 14, 2020. </a:t>
            </a:r>
          </a:p>
          <a:p>
            <a:r>
              <a:rPr lang="en-US" dirty="0"/>
              <a:t>Site Tour Conducted/Firms Given Gate Cards to Access CCA July 28, 2020. </a:t>
            </a:r>
          </a:p>
          <a:p>
            <a:r>
              <a:rPr lang="en-US" dirty="0"/>
              <a:t>Submissions Due No Later Than 4:00 p.m. August 21, 2020.</a:t>
            </a:r>
          </a:p>
          <a:p>
            <a:r>
              <a:rPr lang="en-US" dirty="0"/>
              <a:t>Ranking Conducted August 28, 2020.</a:t>
            </a:r>
          </a:p>
          <a:p>
            <a:r>
              <a:rPr lang="en-US" dirty="0"/>
              <a:t>Contract Negotiations To Be Completed By September 18, 2020.</a:t>
            </a:r>
          </a:p>
          <a:p>
            <a:r>
              <a:rPr lang="en-US" dirty="0"/>
              <a:t>Award Starting October 1, 2020.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0CC7C9A-383E-4A88-95D6-2ECEF606CB69}"/>
              </a:ext>
            </a:extLst>
          </p:cNvPr>
          <p:cNvSpPr txBox="1">
            <a:spLocks/>
          </p:cNvSpPr>
          <p:nvPr/>
        </p:nvSpPr>
        <p:spPr>
          <a:xfrm>
            <a:off x="10616953" y="5332821"/>
            <a:ext cx="1583185" cy="11069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1429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0E82F-A350-459D-9089-39F8B097E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Bidder’s List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3B51EE2-D622-4BAC-A186-54AA97A5C1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931117"/>
              </p:ext>
            </p:extLst>
          </p:nvPr>
        </p:nvGraphicFramePr>
        <p:xfrm>
          <a:off x="922789" y="1593908"/>
          <a:ext cx="10343626" cy="4253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6476964" imgH="1950731" progId="Excel.Sheet.12">
                  <p:embed/>
                </p:oleObj>
              </mc:Choice>
              <mc:Fallback>
                <p:oleObj name="Worksheet" r:id="rId3" imgW="6476964" imgH="1950731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3B51EE2-D622-4BAC-A186-54AA97A5C1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2789" y="1593908"/>
                        <a:ext cx="10343626" cy="4253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AFB0EA0-498B-4659-8B91-5C360DDD236C}"/>
              </a:ext>
            </a:extLst>
          </p:cNvPr>
          <p:cNvSpPr txBox="1">
            <a:spLocks/>
          </p:cNvSpPr>
          <p:nvPr/>
        </p:nvSpPr>
        <p:spPr>
          <a:xfrm>
            <a:off x="10474822" y="5751003"/>
            <a:ext cx="1583185" cy="110699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3965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DA1A38-AA3B-4D4C-A02F-FCF890F9A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523AF6-A0D1-48C3-80D6-1321BE613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890253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Proposal Evaluation Criteria - As Stated in RFP</a:t>
            </a:r>
            <a:br>
              <a:rPr lang="en-US" b="1" u="sng" dirty="0"/>
            </a:br>
            <a:r>
              <a:rPr lang="en-US" sz="2400" b="1" u="sng" dirty="0"/>
              <a:t>Section 7. Proposal Eval Criteria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71B7F-5F21-4047-B192-2C878B9DE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1701"/>
            <a:ext cx="10515600" cy="409700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CCA will evaluate all proposals based on the following criteria. To ensure consideration for this RFP, completed proposals should include all the following criteria.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 Thoroughness of response. 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Overall proposal suitability: proposed solution(s) must meet the scope and needs included herein and be presented in a clear and organized manner.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Organizational Experience: Bidders will be evaluated on their experience as it pertains to the scope of this project.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Previous work: Bidders will be evaluated on examples of their work pertaining to multi-year phased project planning.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Value and cost: Bidders will be evaluated on the cost of their solution(s) based on the work to be performed in accordance with the scope of this project.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Technical expertise and experience: Bidders must provide descriptions and documentation of technical expertise and experience.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175FC3-07C8-4CA8-9540-6FDABBBCFB29}"/>
              </a:ext>
            </a:extLst>
          </p:cNvPr>
          <p:cNvSpPr txBox="1"/>
          <p:nvPr/>
        </p:nvSpPr>
        <p:spPr>
          <a:xfrm>
            <a:off x="2137095" y="6128704"/>
            <a:ext cx="8581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Contract Award Basis Was For Best Value!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73043C-C10A-4A96-BD54-93A6B8FC8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6926" y="5410687"/>
            <a:ext cx="1153357" cy="979627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69140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142DFB-73B0-4AB5-8D46-A642385DC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DBCD48-CF57-4013-8C0D-5032E908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867" y="568325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Ranking and Prioritization Process Explained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F0C4CF8-0919-4F51-8AFC-C3C9F5A1D7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760231"/>
              </p:ext>
            </p:extLst>
          </p:nvPr>
        </p:nvGraphicFramePr>
        <p:xfrm>
          <a:off x="947956" y="1731963"/>
          <a:ext cx="10125511" cy="4408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4" imgW="7383762" imgH="3390767" progId="Excel.Sheet.12">
                  <p:embed/>
                </p:oleObj>
              </mc:Choice>
              <mc:Fallback>
                <p:oleObj name="Worksheet" r:id="rId4" imgW="7383762" imgH="3390767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F0C4CF8-0919-4F51-8AFC-C3C9F5A1D7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7956" y="1731963"/>
                        <a:ext cx="10125511" cy="4408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7B0CE-13A9-48C8-B451-48848D0CD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8643" y="5433133"/>
            <a:ext cx="1153357" cy="979627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4241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8FD2F6-CFDC-40EF-AE03-B60DAFEFE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50DEB8-A259-4834-8111-F1363AC64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05557"/>
            <a:ext cx="10515600" cy="1019568"/>
          </a:xfrm>
        </p:spPr>
        <p:txBody>
          <a:bodyPr/>
          <a:lstStyle/>
          <a:p>
            <a:pPr algn="ctr"/>
            <a:r>
              <a:rPr lang="en-US" b="1" u="sng" dirty="0"/>
              <a:t>Ranking &amp; Prioritization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05CC814-CB76-41C3-A9C9-C032661198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727551"/>
              </p:ext>
            </p:extLst>
          </p:nvPr>
        </p:nvGraphicFramePr>
        <p:xfrm>
          <a:off x="251669" y="1381540"/>
          <a:ext cx="11368831" cy="4700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Worksheet" r:id="rId4" imgW="8961263" imgH="2613687" progId="Excel.Sheet.12">
                  <p:embed/>
                </p:oleObj>
              </mc:Choice>
              <mc:Fallback>
                <p:oleObj name="Worksheet" r:id="rId4" imgW="8961263" imgH="2613687" progId="Excel.Shee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05CC814-CB76-41C3-A9C9-C032661198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669" y="1381540"/>
                        <a:ext cx="11368831" cy="4700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5C9A6-5452-43D8-B7A3-3FDC5A42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3821" y="5878373"/>
            <a:ext cx="1153357" cy="979627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03105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AFE576-E0D5-447A-8A19-CF9F0C749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38A683-2F1B-485B-B527-1D33E0EC3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07" y="872949"/>
            <a:ext cx="10515600" cy="750611"/>
          </a:xfrm>
        </p:spPr>
        <p:txBody>
          <a:bodyPr/>
          <a:lstStyle/>
          <a:p>
            <a:pPr algn="ctr"/>
            <a:r>
              <a:rPr lang="en-US" b="1" u="sng" dirty="0"/>
              <a:t>Ranking Summary &amp; Recommendation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8517138-E371-4B37-9528-8766783334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941361"/>
              </p:ext>
            </p:extLst>
          </p:nvPr>
        </p:nvGraphicFramePr>
        <p:xfrm>
          <a:off x="1339092" y="1690739"/>
          <a:ext cx="9286875" cy="250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Worksheet" r:id="rId4" imgW="5646474" imgH="1112573" progId="Excel.Sheet.12">
                  <p:embed/>
                </p:oleObj>
              </mc:Choice>
              <mc:Fallback>
                <p:oleObj name="Worksheet" r:id="rId4" imgW="5646474" imgH="1112573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8517138-E371-4B37-9528-8766783334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9092" y="1690739"/>
                        <a:ext cx="9286875" cy="2509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C0334F5-0798-4997-9EB5-5510EDE8E241}"/>
              </a:ext>
            </a:extLst>
          </p:cNvPr>
          <p:cNvSpPr txBox="1"/>
          <p:nvPr/>
        </p:nvSpPr>
        <p:spPr>
          <a:xfrm>
            <a:off x="1339092" y="4331079"/>
            <a:ext cx="9513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Recommendation: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Evaluation Committee believes Company 4 offered CCA a Best Value proposal.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Evaluation Committee requests the Board approve Management to enter into final negotiations with Company 4 and award.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7E4B8-32FB-4646-9157-40040DBB07E0}"/>
              </a:ext>
            </a:extLst>
          </p:cNvPr>
          <p:cNvSpPr txBox="1"/>
          <p:nvPr/>
        </p:nvSpPr>
        <p:spPr>
          <a:xfrm>
            <a:off x="4562912" y="5707630"/>
            <a:ext cx="2904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Questions?...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FCE63-9E05-46CE-94C8-33A660108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8642" y="5460071"/>
            <a:ext cx="1153357" cy="979627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10928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445AC71A321A44BDC48DF95B89FFCD" ma:contentTypeVersion="11" ma:contentTypeDescription="Create a new document." ma:contentTypeScope="" ma:versionID="9b5770032b60317dd1e52d0b7317a625">
  <xsd:schema xmlns:xsd="http://www.w3.org/2001/XMLSchema" xmlns:xs="http://www.w3.org/2001/XMLSchema" xmlns:p="http://schemas.microsoft.com/office/2006/metadata/properties" xmlns:ns2="12807181-f41e-4b02-bc43-fede0c67e98d" xmlns:ns3="e103f500-f574-4e40-af53-fb105fce6d58" targetNamespace="http://schemas.microsoft.com/office/2006/metadata/properties" ma:root="true" ma:fieldsID="8e41c4feebb2976b0ed471491ea1c857" ns2:_="" ns3:_="">
    <xsd:import namespace="12807181-f41e-4b02-bc43-fede0c67e98d"/>
    <xsd:import namespace="e103f500-f574-4e40-af53-fb105fce6d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807181-f41e-4b02-bc43-fede0c67e9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03f500-f574-4e40-af53-fb105fce6d5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190703-252E-45A8-B6F7-9C89E7DABD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807181-f41e-4b02-bc43-fede0c67e98d"/>
    <ds:schemaRef ds:uri="e103f500-f574-4e40-af53-fb105fce6d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CEE167-2474-4DA6-B35F-F263CD02C4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285203-54F4-407B-AD37-C8884E57D634}">
  <ds:schemaRefs>
    <ds:schemaRef ds:uri="12807181-f41e-4b02-bc43-fede0c67e98d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e103f500-f574-4e40-af53-fb105fce6d5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442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Worksheet</vt:lpstr>
      <vt:lpstr>Final Report  CCA Request For Proposal</vt:lpstr>
      <vt:lpstr>Scope &amp; Deliverables </vt:lpstr>
      <vt:lpstr>RFP Process &amp; Bidder’s Instructions </vt:lpstr>
      <vt:lpstr>Bidder’s List </vt:lpstr>
      <vt:lpstr>Proposal Evaluation Criteria - As Stated in RFP Section 7. Proposal Eval Criteria</vt:lpstr>
      <vt:lpstr>Ranking and Prioritization Process Explained</vt:lpstr>
      <vt:lpstr>Ranking &amp; Prioritization</vt:lpstr>
      <vt:lpstr>Ranking Summary &amp; Recommendation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Report  CCA Request For Proposal</dc:title>
  <dc:creator>Ashley McCully</dc:creator>
  <cp:lastModifiedBy>Alexa Burns</cp:lastModifiedBy>
  <cp:revision>2</cp:revision>
  <dcterms:created xsi:type="dcterms:W3CDTF">2020-08-31T20:04:55Z</dcterms:created>
  <dcterms:modified xsi:type="dcterms:W3CDTF">2020-09-08T17:55:50Z</dcterms:modified>
</cp:coreProperties>
</file>